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5" r:id="rId2"/>
    <p:sldId id="288" r:id="rId3"/>
    <p:sldId id="283" r:id="rId4"/>
    <p:sldId id="284" r:id="rId5"/>
    <p:sldId id="266" r:id="rId6"/>
    <p:sldId id="269" r:id="rId7"/>
    <p:sldId id="287" r:id="rId8"/>
    <p:sldId id="270" r:id="rId9"/>
    <p:sldId id="277" r:id="rId10"/>
    <p:sldId id="271" r:id="rId11"/>
    <p:sldId id="286" r:id="rId12"/>
    <p:sldId id="274" r:id="rId13"/>
    <p:sldId id="285" r:id="rId14"/>
    <p:sldId id="276" r:id="rId15"/>
    <p:sldId id="289" r:id="rId16"/>
    <p:sldId id="302" r:id="rId17"/>
    <p:sldId id="303" r:id="rId18"/>
    <p:sldId id="304" r:id="rId19"/>
    <p:sldId id="290" r:id="rId20"/>
    <p:sldId id="291" r:id="rId21"/>
    <p:sldId id="294" r:id="rId22"/>
    <p:sldId id="295" r:id="rId23"/>
    <p:sldId id="305" r:id="rId24"/>
    <p:sldId id="296" r:id="rId25"/>
    <p:sldId id="297" r:id="rId26"/>
    <p:sldId id="298" r:id="rId27"/>
    <p:sldId id="292" r:id="rId28"/>
    <p:sldId id="293" r:id="rId29"/>
    <p:sldId id="300" r:id="rId30"/>
    <p:sldId id="301" r:id="rId31"/>
    <p:sldId id="282" r:id="rId32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9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7ED2-D5EE-450E-A3A1-92D60F5F2F6C}" type="datetimeFigureOut">
              <a:rPr lang="tr-TR" smtClean="0"/>
              <a:pPr/>
              <a:t>12.07.2018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3B2D-9B7A-45FD-B3A0-679EFE192F7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838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07D4-9241-4C75-AC28-203C6CB345B9}" type="datetimeFigureOut">
              <a:rPr lang="tr-TR" smtClean="0"/>
              <a:pPr/>
              <a:t>12.07.2018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594B0-2B2D-4F30-9096-A69F5041C1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630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94B0-2B2D-4F30-9096-A69F5041C14D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66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94B0-2B2D-4F30-9096-A69F5041C14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12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94B0-2B2D-4F30-9096-A69F5041C14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94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94B0-2B2D-4F30-9096-A69F5041C14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25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94B0-2B2D-4F30-9096-A69F5041C14D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8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72391017-8096-4689-B84C-A424132636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ysegitim.meb.gov.t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5098625" y="3573016"/>
            <a:ext cx="3972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T.C.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MİLLÎ  EĞİTİM BAKANLIĞI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6300191" y="5278561"/>
            <a:ext cx="2770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Zafer Özlem     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KADİRBEYOĞLU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&amp;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Özlem DEMİREL 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220072" y="4509120"/>
            <a:ext cx="3741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Doküman Yönetim Sistemi</a:t>
            </a:r>
          </a:p>
          <a:p>
            <a:pPr algn="ctr"/>
            <a:r>
              <a:rPr lang="tr-T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</a:t>
            </a:r>
          </a:p>
        </p:txBody>
      </p:sp>
    </p:spTree>
    <p:extLst>
      <p:ext uri="{BB962C8B-B14F-4D97-AF65-F5344CB8AC3E}">
        <p14:creationId xmlns:p14="http://schemas.microsoft.com/office/powerpoint/2010/main" val="341721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DYS’nin Yaygınlaşma Aşamaları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345638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Doküman Yönetim Sistemi projesi 1. aşamada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01 Ekim 2012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tarihi itibariyle merkez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teşkilatının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tüm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birimlerinde;</a:t>
            </a: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endParaRPr lang="tr-TR" sz="24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2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 aşama ile birlikte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Mart </a:t>
            </a:r>
            <a:r>
              <a:rPr lang="tr-TR" sz="2400" b="1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2013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tarihinden itibaren, </a:t>
            </a:r>
            <a:r>
              <a:rPr lang="tr-TR" sz="2400" b="1" i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81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İl Milli Eğitim  Müdürlüklerinde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kullanılmaya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başlanmıştır. </a:t>
            </a:r>
            <a:r>
              <a:rPr lang="tr-TR" sz="2400" i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(Vali </a:t>
            </a:r>
            <a:r>
              <a:rPr lang="tr-TR" sz="2400" i="1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ve Vali Yardımcıları dahil</a:t>
            </a:r>
            <a:r>
              <a:rPr lang="tr-TR" sz="2400" i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5120550"/>
            <a:ext cx="2570026" cy="1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DYS’nin Yaygınlaşma Aşamaları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54006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3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 aşama ile birlikte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Aralık 2014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tarihinden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itibaren,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sz="2400" b="1" i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   919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İlçe Milli Eğitim Müdürlüğü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sisteme dahil edilmiştir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4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aşamada ise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2015 ve 2016 yılları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arasında Bakanlığımıza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bağlı tüm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kurumlara, öğretmenlere ve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yurtdışı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temsilciliklerimize(</a:t>
            </a:r>
            <a:r>
              <a:rPr lang="tr-TR" sz="2400" i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Müşavirlik ve Ataşelik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) 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açıldı.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214950"/>
            <a:ext cx="1641332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kağıtTASARRUF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3567"/>
            <a:ext cx="3152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Merkez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Teşkilatı,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İl Milli Eğitim Müdürlükleri ve İlçe Milli Eğitim Müdürlüklerinin sisteme alınması ile birlikte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Günler hatta haftalar süren evrak onay, dağıtım ve arama sürelerinin saniyelere inmesiyle birlikte yaklaşık %70 oranında zaman ve emek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tasarrufu,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Posta, kâğıt, toner, zarf ve gerekli donanım giderlerinin ortadan kalkması ile yaklaşık %60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oranında tüketim malzemesinden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tasarruf sağlanmıştır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</a:t>
            </a: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Sistemle İlgili Bazı Veriler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9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612648" y="1268760"/>
            <a:ext cx="8153400" cy="4495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  <a:cs typeface="Calibri" pitchFamily="34" charset="0"/>
              </a:rPr>
              <a:t>Okulların ve öğretmenlerin sisteme alınmasıyla birlikte; </a:t>
            </a:r>
          </a:p>
          <a:p>
            <a:pPr marL="635000" indent="-3190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  <a:cs typeface="Calibri" pitchFamily="34" charset="0"/>
              </a:rPr>
              <a:t>Zaman ve emek tasarrufunun yaklaşık %95 oranına ulaşması,</a:t>
            </a:r>
          </a:p>
          <a:p>
            <a:pPr marL="635000" indent="-3190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  <a:cs typeface="Calibri" pitchFamily="34" charset="0"/>
              </a:rPr>
              <a:t>Tüketim malzemesi giderlerinden ise %90 oranında tasarruf edilmesi hedeflenmektedir</a:t>
            </a:r>
            <a:r>
              <a:rPr lang="tr-TR" sz="2400" dirty="0"/>
              <a:t>.</a:t>
            </a:r>
            <a:endParaRPr lang="tr-TR" sz="2400" dirty="0" smtClean="0">
              <a:latin typeface="Adobe Garamond Pro" pitchFamily="18" charset="-94"/>
              <a:cs typeface="Calibri" pitchFamily="34" charset="0"/>
            </a:endParaRPr>
          </a:p>
        </p:txBody>
      </p:sp>
      <p:pic>
        <p:nvPicPr>
          <p:cNvPr id="5" name="Picture 4" descr="TASARRUF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854326"/>
            <a:ext cx="2914433" cy="20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Sistemle İlgili Bazı Veriler</a:t>
            </a:r>
            <a:endParaRPr lang="tr-TR" sz="4000" dirty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01 Mart </a:t>
            </a:r>
            <a:r>
              <a:rPr lang="tr-TR" sz="2400" b="1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2018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tarihindeki verilere göre;</a:t>
            </a: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4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45.246 vatandaşımız dilekçe vermiş. (T.C. kimlik numarası ile sisteme kaydedilenler)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7.359 kişi sistemden evrakının durumunu sorgulamış (evraksorgu.meb.gov.tr sitesinden)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Kişi ve kurumlardan 32.809 defa evrak teyidi yapılmıştır.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DYS yazılımını (http://dys.meb.gov.tr) kullanan kullanıcı sayısı 35.600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Sistemde mevcut kurum sayısı 1.038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Sistemde mevcut birim sayısı 14.601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Sistemle İlgili Bazı Veriler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  <p:pic>
        <p:nvPicPr>
          <p:cNvPr id="8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143512"/>
            <a:ext cx="2355712" cy="15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3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    </a:t>
            </a:r>
            <a:r>
              <a:rPr lang="tr-TR" b="1" dirty="0" smtClean="0">
                <a:solidFill>
                  <a:schemeClr val="bg1"/>
                </a:solidFill>
              </a:rPr>
              <a:t>BAŞLAMADAN ÖNCE !!!!!!!!!!!!!!!!!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Eğer </a:t>
            </a:r>
            <a:r>
              <a:rPr lang="tr-TR" b="1" dirty="0" err="1" smtClean="0"/>
              <a:t>DYS’niz</a:t>
            </a:r>
            <a:r>
              <a:rPr lang="tr-TR" b="1" dirty="0" smtClean="0"/>
              <a:t> çalışmazsa !!!!!!!!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2088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03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Çalışmayan DYS :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Applet</a:t>
            </a:r>
            <a:r>
              <a:rPr lang="tr-TR" dirty="0" smtClean="0"/>
              <a:t> yükleniyor (Sürekli döner)</a:t>
            </a:r>
          </a:p>
          <a:p>
            <a:r>
              <a:rPr lang="tr-TR" dirty="0" smtClean="0"/>
              <a:t>Kullanıcı adı ya da parola yanlış (Belki de)</a:t>
            </a:r>
          </a:p>
          <a:p>
            <a:r>
              <a:rPr lang="tr-TR" dirty="0" smtClean="0"/>
              <a:t>Boş gri sayfa (Suç biz de aktif görevlendirme  </a:t>
            </a:r>
            <a:r>
              <a:rPr lang="tr-TR" dirty="0" smtClean="0">
                <a:sym typeface="Wingdings" pitchFamily="2" charset="2"/>
              </a:rPr>
              <a:t>)</a:t>
            </a:r>
          </a:p>
          <a:p>
            <a:r>
              <a:rPr lang="tr-TR" dirty="0" smtClean="0">
                <a:sym typeface="Wingdings" pitchFamily="2" charset="2"/>
              </a:rPr>
              <a:t>DYS sürekli aynı sayfaya atıyor (Java/Java Policy)</a:t>
            </a:r>
            <a:r>
              <a:rPr lang="tr-TR" dirty="0" smtClean="0"/>
              <a:t>  </a:t>
            </a:r>
          </a:p>
          <a:p>
            <a:r>
              <a:rPr lang="tr-TR" dirty="0" smtClean="0"/>
              <a:t> Editör açılmıyor (Açılır ama aşağı atar)</a:t>
            </a:r>
          </a:p>
          <a:p>
            <a:r>
              <a:rPr lang="tr-TR" dirty="0" smtClean="0"/>
              <a:t>Farklı sayıda iki aynı evrak var (Olabilir </a:t>
            </a:r>
            <a:r>
              <a:rPr lang="tr-TR" dirty="0" smtClean="0">
                <a:sym typeface="Wingdings" pitchFamily="2" charset="2"/>
              </a:rPr>
              <a:t> )</a:t>
            </a:r>
          </a:p>
          <a:p>
            <a:r>
              <a:rPr lang="tr-TR" dirty="0" smtClean="0">
                <a:sym typeface="Wingdings" pitchFamily="2" charset="2"/>
              </a:rPr>
              <a:t>…………………………………….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441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Ne Yapmalı?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Panik yapmamalı / Sinirlenmemeli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8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En Önemlisi de…….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En Önemlisi sorunu çözmek için soruna balıklama dalmamalı !!!!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064895" cy="38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32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</a:t>
            </a:r>
            <a:r>
              <a:rPr lang="tr-TR" b="1" dirty="0" smtClean="0">
                <a:solidFill>
                  <a:schemeClr val="bg1"/>
                </a:solidFill>
              </a:rPr>
              <a:t>Karıştırmayın!!!!!!!!!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Lütfen Kendiniz ya da arkadaşlarınızdan yardım alarak programları, </a:t>
            </a:r>
            <a:r>
              <a:rPr lang="tr-TR" dirty="0" smtClean="0"/>
              <a:t>ara yüzleri </a:t>
            </a:r>
            <a:r>
              <a:rPr lang="tr-TR" dirty="0" smtClean="0"/>
              <a:t>veya yazılımları değiştirmeyin/ Güncellemeyin!!!!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9208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26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2968" y="134144"/>
            <a:ext cx="2293478" cy="990600"/>
          </a:xfrm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  <a:latin typeface="Adobe Garamond Pro" pitchFamily="18" charset="-94"/>
                <a:ea typeface="+mn-ea"/>
                <a:cs typeface="+mn-cs"/>
              </a:rPr>
              <a:t>Konular</a:t>
            </a:r>
            <a:endParaRPr lang="tr-TR" sz="4000" dirty="0">
              <a:solidFill>
                <a:schemeClr val="bg1"/>
              </a:solidFill>
              <a:latin typeface="Adobe Garamond Pro" pitchFamily="18" charset="-94"/>
              <a:ea typeface="+mn-ea"/>
              <a:cs typeface="+mn-cs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653136"/>
            <a:ext cx="2987824" cy="1797788"/>
          </a:xfrm>
          <a:prstGeom prst="rect">
            <a:avLst/>
          </a:prstGeom>
        </p:spPr>
      </p:pic>
      <p:sp>
        <p:nvSpPr>
          <p:cNvPr id="9" name="3 İçerik Yer Tutucusu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8153400" cy="5184576"/>
          </a:xfrm>
        </p:spPr>
        <p:txBody>
          <a:bodyPr/>
          <a:lstStyle/>
          <a:p>
            <a:pPr marL="319088" indent="-3190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DYS Nedir?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DYS’nin Tarihçesi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DYS Sürecinde Genel Müdürlüğümüzün Rolü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Neden DYS?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err="1" smtClean="0">
                <a:latin typeface="Adobe Garamond Pro" pitchFamily="18" charset="-94"/>
              </a:rPr>
              <a:t>DYS’nin</a:t>
            </a:r>
            <a:r>
              <a:rPr lang="tr-TR" sz="2400" dirty="0" smtClean="0">
                <a:latin typeface="Adobe Garamond Pro" pitchFamily="18" charset="-94"/>
              </a:rPr>
              <a:t> Yararları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İlgili Mevzuat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DYS’ de Gelişim Süreci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 smtClean="0"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 smtClean="0"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 smtClean="0"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>
              <a:latin typeface="Adobe Garamond Pro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6086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  Çünkü sorunlar birbirini tetikler!!!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Ve belki de basitçe çözülebilecek bir sorun bilgisayarınızda veri kaybına neden olabilir bile!!!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708920"/>
            <a:ext cx="79517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2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              Neler Olabilir?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Sizin DYS çalışmıyor dediğinizde / Bilgisayarda olanlar :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22111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3023"/>
            <a:ext cx="41227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7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</a:rPr>
              <a:t>Chrome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DYS’yi</a:t>
            </a:r>
            <a:r>
              <a:rPr lang="tr-TR" dirty="0" smtClean="0"/>
              <a:t> </a:t>
            </a:r>
            <a:r>
              <a:rPr lang="tr-TR" dirty="0" err="1" smtClean="0"/>
              <a:t>Chrome’dan</a:t>
            </a:r>
            <a:r>
              <a:rPr lang="tr-TR" dirty="0" smtClean="0"/>
              <a:t> açmaya çalışmanız :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76464" cy="269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8899"/>
            <a:ext cx="4275806" cy="34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Java Desteği</a:t>
            </a:r>
            <a:endParaRPr lang="tr-TR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DYS artık </a:t>
            </a:r>
            <a:r>
              <a:rPr lang="tr-TR" dirty="0" err="1" smtClean="0"/>
              <a:t>Chromeda</a:t>
            </a:r>
            <a:r>
              <a:rPr lang="tr-TR" dirty="0" smtClean="0"/>
              <a:t> da çalışıyor.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5922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81" y="2564904"/>
            <a:ext cx="49790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56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Tarayıcılar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611216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5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Internet Explorer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Öncelik her zaman IE</a:t>
            </a:r>
          </a:p>
          <a:p>
            <a:r>
              <a:rPr lang="tr-TR" dirty="0" err="1" smtClean="0"/>
              <a:t>Firefox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Chromeda</a:t>
            </a:r>
            <a:r>
              <a:rPr lang="tr-TR" dirty="0" smtClean="0"/>
              <a:t> </a:t>
            </a:r>
            <a:r>
              <a:rPr lang="tr-TR" dirty="0" err="1" smtClean="0"/>
              <a:t>DYS’mizi</a:t>
            </a:r>
            <a:r>
              <a:rPr lang="tr-TR" dirty="0" smtClean="0"/>
              <a:t> çalıştırıyor ama başka hiçbir şansımız yoksa!!!!!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4969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25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Internet Explorer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784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      Peki ne Yapmalıyız??????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Aslında yapılacak şey çok basit :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89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628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              Özlem &amp; Özlem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268759"/>
            <a:ext cx="8153400" cy="547260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DYS ile ilgili herhangi bir Soru / Sorun da lütfen bizi haberdar edin.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rgbClr val="0070C0"/>
                </a:solidFill>
              </a:rPr>
              <a:t>Yerimiz : Destek Hizmetleri Genel Müdürlüğü                    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</a:rPr>
              <a:t>                 İdari İşler Daire Başkanlığı  4 – C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Telefon :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0312 </a:t>
            </a:r>
            <a:r>
              <a:rPr lang="tr-TR" b="1" dirty="0" smtClean="0">
                <a:solidFill>
                  <a:srgbClr val="FF0000"/>
                </a:solidFill>
              </a:rPr>
              <a:t>413 1453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E Mail: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hg_idari@meb.gov.tr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21088"/>
            <a:ext cx="4607793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0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Lütfen !!!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Yapabildiğimiz yerlerde </a:t>
            </a:r>
            <a:r>
              <a:rPr lang="tr-TR" dirty="0" err="1" smtClean="0"/>
              <a:t>DYS’yi</a:t>
            </a:r>
            <a:r>
              <a:rPr lang="tr-TR" dirty="0" smtClean="0"/>
              <a:t> çalıştırarak, yapamadığımız yerlerde Bilgi İşlemdeki DYS ile ilgilenen arkadaşlarımızı çağırarak ya da onlardan görüş alarak sizlere yardımcı olabiliriz.</a:t>
            </a:r>
          </a:p>
          <a:p>
            <a:r>
              <a:rPr lang="tr-TR" dirty="0" smtClean="0"/>
              <a:t>Ancak Bilgi İşlemdeki arkadaşlarımız </a:t>
            </a:r>
            <a:r>
              <a:rPr lang="tr-TR" dirty="0" smtClean="0"/>
              <a:t>direkt </a:t>
            </a:r>
            <a:r>
              <a:rPr lang="tr-TR" dirty="0" smtClean="0"/>
              <a:t>sizlerin aramalarına cevap </a:t>
            </a:r>
            <a:r>
              <a:rPr lang="tr-TR" dirty="0" smtClean="0"/>
              <a:t>vermiyor, her </a:t>
            </a:r>
            <a:r>
              <a:rPr lang="tr-TR" dirty="0" smtClean="0"/>
              <a:t>Genel </a:t>
            </a:r>
            <a:r>
              <a:rPr lang="tr-TR" dirty="0" smtClean="0"/>
              <a:t>Müdürlük/İl Milli </a:t>
            </a:r>
            <a:r>
              <a:rPr lang="tr-TR" smtClean="0"/>
              <a:t>Eğitim Müdürlüğü içinde </a:t>
            </a:r>
            <a:r>
              <a:rPr lang="tr-TR" dirty="0" smtClean="0"/>
              <a:t>bulunan DYS yöneticilerinin aramalarına cevap veriyorlar.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8134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2968" y="134144"/>
            <a:ext cx="2364916" cy="990600"/>
          </a:xfrm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  <a:latin typeface="Adobe Garamond Pro" pitchFamily="18" charset="-94"/>
                <a:ea typeface="+mn-ea"/>
                <a:cs typeface="+mn-cs"/>
              </a:rPr>
              <a:t>Konular</a:t>
            </a:r>
            <a:endParaRPr lang="tr-TR" sz="4000" dirty="0">
              <a:solidFill>
                <a:schemeClr val="bg1"/>
              </a:solidFill>
              <a:latin typeface="Adobe Garamond Pro" pitchFamily="18" charset="-94"/>
              <a:ea typeface="+mn-ea"/>
              <a:cs typeface="+mn-cs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653136"/>
            <a:ext cx="2987824" cy="1797788"/>
          </a:xfrm>
          <a:prstGeom prst="rect">
            <a:avLst/>
          </a:prstGeom>
        </p:spPr>
      </p:pic>
      <p:sp>
        <p:nvSpPr>
          <p:cNvPr id="9" name="3 İçerik Yer Tutucusu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8153400" cy="5184576"/>
          </a:xfrm>
        </p:spPr>
        <p:txBody>
          <a:bodyPr/>
          <a:lstStyle/>
          <a:p>
            <a:pPr marL="319088" indent="-3190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Büro Kayıt İşlemleri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Giden Evrak Oluşturma ve Akış Başlatma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İş Akışı Düzenleme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Dağıtım Planı Hazırlama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2400" dirty="0">
                <a:latin typeface="Adobe Garamond Pro" pitchFamily="18" charset="-94"/>
              </a:rPr>
              <a:t>Onay Sonrası Gözden Geçirme ve Evrak </a:t>
            </a:r>
            <a:r>
              <a:rPr lang="es-ES" sz="2400" dirty="0" smtClean="0">
                <a:latin typeface="Adobe Garamond Pro" pitchFamily="18" charset="-94"/>
              </a:rPr>
              <a:t>Takibi</a:t>
            </a:r>
            <a:endParaRPr lang="tr-TR" sz="2400" dirty="0" smtClean="0"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Birim Evrak Sorgusu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Kişi Evrak Sorgusu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Dosyalar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>
              <a:latin typeface="Adobe Garamond Pro" pitchFamily="18" charset="-9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Sonuç Olarak:</a:t>
            </a:r>
            <a:endParaRPr lang="tr-TR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DYS’yi</a:t>
            </a:r>
            <a:r>
              <a:rPr lang="tr-TR" dirty="0" smtClean="0"/>
              <a:t> etkin ve verimli kullanabilmek için lütfen bunları dikkate alalım !!!!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2780928"/>
            <a:ext cx="7808913" cy="37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352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907704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tr-T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39752" y="263691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rgbClr val="C00000"/>
                </a:solidFill>
                <a:latin typeface="Adobe Garamond Pro" pitchFamily="18" charset="-94"/>
                <a:cs typeface="Calibri" pitchFamily="34" charset="0"/>
              </a:rPr>
              <a:t>Teşekkürler…</a:t>
            </a:r>
            <a:endParaRPr lang="tr-TR" sz="6600" b="1" dirty="0">
              <a:solidFill>
                <a:srgbClr val="C00000"/>
              </a:solidFill>
              <a:latin typeface="Adobe Garamond Pro" pitchFamily="18" charset="-94"/>
              <a:cs typeface="Calibri" pitchFamily="34" charset="0"/>
            </a:endParaRPr>
          </a:p>
          <a:p>
            <a:endParaRPr lang="tr-T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60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1017-8096-4689-B84C-A42413263633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3 İçerik Yer Tutucusu"/>
          <p:cNvSpPr txBox="1">
            <a:spLocks/>
          </p:cNvSpPr>
          <p:nvPr/>
        </p:nvSpPr>
        <p:spPr>
          <a:xfrm>
            <a:off x="765048" y="1268760"/>
            <a:ext cx="8153400" cy="5040560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nl-NL" sz="2400" dirty="0" smtClean="0">
                <a:latin typeface="Adobe Garamond Pro" pitchFamily="18" charset="-94"/>
              </a:rPr>
              <a:t>Gelen Evrak</a:t>
            </a:r>
            <a:r>
              <a:rPr lang="tr-TR" sz="2400" dirty="0" smtClean="0">
                <a:latin typeface="Adobe Garamond Pro" pitchFamily="18" charset="-94"/>
              </a:rPr>
              <a:t> İşlemleri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nl-NL" sz="2400" dirty="0" smtClean="0">
                <a:latin typeface="Adobe Garamond Pro" pitchFamily="18" charset="-94"/>
              </a:rPr>
              <a:t>Giden Evrak</a:t>
            </a:r>
            <a:r>
              <a:rPr lang="tr-TR" sz="2400" dirty="0" smtClean="0">
                <a:latin typeface="Adobe Garamond Pro" pitchFamily="18" charset="-94"/>
              </a:rPr>
              <a:t> İşlemleri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nl-NL" sz="2400" dirty="0" smtClean="0">
                <a:latin typeface="Adobe Garamond Pro" pitchFamily="18" charset="-94"/>
              </a:rPr>
              <a:t>Evrak Onay İşlemleri</a:t>
            </a:r>
            <a:endParaRPr lang="tr-TR" sz="2400" dirty="0" smtClean="0">
              <a:latin typeface="Adobe Garamond Pro" pitchFamily="18" charset="-94"/>
            </a:endParaRP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İlgilendiğim Evraklar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Evrak Kopyalama, Taşıma, Yazdırma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tr-TR" sz="2400" dirty="0" smtClean="0">
                <a:latin typeface="Adobe Garamond Pro" pitchFamily="18" charset="-94"/>
              </a:rPr>
              <a:t>Birim Dosya Yetkilisi İşlemleri</a:t>
            </a: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3492968" y="134144"/>
            <a:ext cx="2436354" cy="990600"/>
          </a:xfrm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  <a:latin typeface="Adobe Garamond Pro" pitchFamily="18" charset="-94"/>
                <a:ea typeface="+mn-ea"/>
                <a:cs typeface="+mn-cs"/>
              </a:rPr>
              <a:t>Konular</a:t>
            </a:r>
            <a:endParaRPr lang="tr-TR" sz="4000" dirty="0">
              <a:solidFill>
                <a:schemeClr val="bg1"/>
              </a:solidFill>
              <a:latin typeface="Adobe Garamond Pro" pitchFamily="18" charset="-94"/>
              <a:ea typeface="+mn-ea"/>
              <a:cs typeface="+mn-cs"/>
            </a:endParaRPr>
          </a:p>
        </p:txBody>
      </p:sp>
      <p:pic>
        <p:nvPicPr>
          <p:cNvPr id="10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653136"/>
            <a:ext cx="2987824" cy="17977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1331640" y="116632"/>
            <a:ext cx="6192688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</a:rPr>
              <a:t>DYS Kullanıcı Kitlesi</a:t>
            </a:r>
            <a:endParaRPr lang="tr-TR" sz="4000" dirty="0">
              <a:latin typeface="Adobe Garamond Pro" pitchFamily="18" charset="-94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539553" y="1700808"/>
            <a:ext cx="8122338" cy="424847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Bakanlığımız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Merkez ve Taşra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Teşkilatında(İl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ve İlçe Milli Eğitim Müdürlükleri) görevli tüm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personel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Merkezde Bakan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, Müsteşar …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Memurlar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Taşrada Vali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, Kaymakam, İl-İlçe Müdürü … Memurlar</a:t>
            </a:r>
            <a:endParaRPr lang="tr-TR" sz="2400" dirty="0" smtClean="0">
              <a:solidFill>
                <a:schemeClr val="bg1"/>
              </a:solidFill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Yurt dışı Teşkilatında ise Eğitim Müşavirleri,</a:t>
            </a: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     Eğitim Ataşeleri … Memurlar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244594"/>
            <a:ext cx="2248207" cy="13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2"/>
          <p:cNvSpPr txBox="1">
            <a:spLocks/>
          </p:cNvSpPr>
          <p:nvPr/>
        </p:nvSpPr>
        <p:spPr>
          <a:xfrm>
            <a:off x="539553" y="1124744"/>
            <a:ext cx="7848871" cy="525658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Yazışmaların paraf, onay, havale ve dağıtım süreçlerinin kolay takibi, standartlaşması, şeffaflaşması, sadeleşmesi ve sürelerinin kısaltılması ile zamandan tasarruf sağlamak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Belgelerin kâğıt ortamına aktarılmasına, çoğaltılmasına, postalanmasına gerek duyulmaması ile kırtasiye, emek ve maliyetten tasarruf sağlamak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1331640" y="116632"/>
            <a:ext cx="6192688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sz="4000" dirty="0">
                <a:latin typeface="Adobe Garamond Pro" pitchFamily="18" charset="-94"/>
                <a:cs typeface="Calibri" pitchFamily="34" charset="0"/>
              </a:rPr>
              <a:t>Proje ile Amaçlananlar</a:t>
            </a:r>
          </a:p>
        </p:txBody>
      </p:sp>
      <p:pic>
        <p:nvPicPr>
          <p:cNvPr id="2064" name="Picture 16" descr="e-imz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07580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2"/>
          <p:cNvSpPr txBox="1">
            <a:spLocks/>
          </p:cNvSpPr>
          <p:nvPr/>
        </p:nvSpPr>
        <p:spPr>
          <a:xfrm>
            <a:off x="539553" y="1124744"/>
            <a:ext cx="7848871" cy="525658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Belgelerin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merkezi bir yapıda toplanması ile hızlı erişim ve kolay yönetim sağlamak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Elektronik imza kullanılarak belgelerin üretilmesi ile yüksek seviyede güvenlik sağlamak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Adobe Garamond Pro" pitchFamily="18" charset="-94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</a:rPr>
              <a:t>Kurumsal verimliliğin artmasını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</a:rPr>
              <a:t>sağlamak.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1331640" y="116632"/>
            <a:ext cx="6192688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sz="4000" dirty="0">
                <a:latin typeface="Adobe Garamond Pro" pitchFamily="18" charset="-94"/>
                <a:cs typeface="Calibri" pitchFamily="34" charset="0"/>
              </a:rPr>
              <a:t>Proje ile Amaçlananlar</a:t>
            </a:r>
          </a:p>
        </p:txBody>
      </p:sp>
      <p:pic>
        <p:nvPicPr>
          <p:cNvPr id="2064" name="Picture 16" descr="e-imz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179088"/>
            <a:ext cx="1963026" cy="14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yazılım geliştirme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64" y="5293567"/>
            <a:ext cx="31623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1331640" y="116632"/>
            <a:ext cx="7344816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Yazılım Temin ve Geliştirme Süreci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611560" y="1196752"/>
            <a:ext cx="7848871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Adalet Bakanlığı ile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Bakanlığımız arasında (2012’de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) protokol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imzalandı.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2012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Mayıs ve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Haziran aylarında Adalet Bakanlığı Bilgi İşlem biriminde DYS ekibimiz tarafından çalışma yapıldı.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DYS için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gerekli altyapı ve sistem bileşenleri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hazırlandı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Sistemde gerekli düzenlemeler ve güncellemeler yapılarak 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Bakanlığımıza </a:t>
            </a:r>
            <a:r>
              <a:rPr lang="tr-TR" sz="24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uygun hale getirildi</a:t>
            </a:r>
            <a:r>
              <a:rPr lang="tr-TR" sz="24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.</a:t>
            </a:r>
            <a:endParaRPr lang="tr-TR" sz="2400" dirty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23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1331640" y="116632"/>
            <a:ext cx="6696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sz="4000" dirty="0" smtClean="0">
                <a:latin typeface="Adobe Garamond Pro" pitchFamily="18" charset="-94"/>
                <a:cs typeface="Calibri" pitchFamily="34" charset="0"/>
              </a:rPr>
              <a:t>DYS ile İlgili Yazılımlar</a:t>
            </a:r>
            <a:endParaRPr lang="tr-TR" sz="4000" dirty="0">
              <a:latin typeface="Adobe Garamond Pro" pitchFamily="18" charset="-94"/>
              <a:cs typeface="Calibri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611560" y="1556792"/>
            <a:ext cx="7848871" cy="410445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6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http://</a:t>
            </a:r>
            <a:r>
              <a:rPr lang="tr-TR" sz="26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dys.meb.gov.tr</a:t>
            </a:r>
          </a:p>
          <a:p>
            <a:pPr marL="0" indent="0">
              <a:buClr>
                <a:srgbClr val="C00000"/>
              </a:buClr>
              <a:buNone/>
            </a:pPr>
            <a:endParaRPr lang="tr-TR" sz="26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360363"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6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http</a:t>
            </a:r>
            <a:r>
              <a:rPr lang="tr-TR" sz="2600" dirty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</a:rPr>
              <a:t>://evraksorgu.meb.gov.tr </a:t>
            </a:r>
            <a:endParaRPr lang="tr-TR" sz="26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360363">
              <a:buClr>
                <a:srgbClr val="C00000"/>
              </a:buClr>
              <a:buNone/>
            </a:pPr>
            <a:endParaRPr lang="tr-TR" sz="26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360363"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6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  <a:hlinkClick r:id="rId2"/>
              </a:rPr>
              <a:t>http://</a:t>
            </a:r>
            <a:r>
              <a:rPr lang="tr-TR" sz="2600" dirty="0" smtClean="0">
                <a:solidFill>
                  <a:schemeClr val="bg1"/>
                </a:solidFill>
                <a:latin typeface="Adobe Garamond Pro" pitchFamily="18" charset="-94"/>
                <a:cs typeface="Calibri" pitchFamily="34" charset="0"/>
                <a:hlinkClick r:id="rId2"/>
              </a:rPr>
              <a:t>dysegitim.meb.gov.tr</a:t>
            </a:r>
            <a:endParaRPr lang="tr-TR" sz="2600" dirty="0" smtClean="0">
              <a:solidFill>
                <a:schemeClr val="bg1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360363">
              <a:buClr>
                <a:srgbClr val="C00000"/>
              </a:buClr>
              <a:buFont typeface="Wingdings" pitchFamily="2" charset="2"/>
              <a:buChar char="q"/>
            </a:pPr>
            <a:r>
              <a:rPr lang="tr-TR" sz="2600" b="1" u="sng" dirty="0" smtClean="0">
                <a:solidFill>
                  <a:srgbClr val="FF0000"/>
                </a:solidFill>
                <a:latin typeface="Adobe Garamond Pro" pitchFamily="18" charset="-94"/>
                <a:cs typeface="Calibri" pitchFamily="34" charset="0"/>
              </a:rPr>
              <a:t>E devlet şifresi ile giriş</a:t>
            </a:r>
            <a:endParaRPr lang="tr-TR" sz="2600" b="1" u="sng" dirty="0">
              <a:solidFill>
                <a:srgbClr val="FF0000"/>
              </a:solidFill>
              <a:latin typeface="Adobe Garamond Pro" pitchFamily="18" charset="-94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			</a:t>
            </a: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tr-T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			</a:t>
            </a: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tr-T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653136"/>
            <a:ext cx="2987824" cy="17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3540</TotalTime>
  <Words>859</Words>
  <Application>Microsoft Office PowerPoint</Application>
  <PresentationFormat>Ekran Gösterisi (4:3)</PresentationFormat>
  <Paragraphs>169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Medyan</vt:lpstr>
      <vt:lpstr>PowerPoint Sunusu</vt:lpstr>
      <vt:lpstr>Konular</vt:lpstr>
      <vt:lpstr>Konular</vt:lpstr>
      <vt:lpstr>Konular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BAŞLAMADAN ÖNCE !!!!!!!!!!!!!!!!!</vt:lpstr>
      <vt:lpstr>Çalışmayan DYS :</vt:lpstr>
      <vt:lpstr>Ne Yapmalı?</vt:lpstr>
      <vt:lpstr>En Önemlisi de…….</vt:lpstr>
      <vt:lpstr>          Karıştırmayın!!!!!!!!!</vt:lpstr>
      <vt:lpstr>  Çünkü sorunlar birbirini tetikler!!!</vt:lpstr>
      <vt:lpstr>              Neler Olabilir?</vt:lpstr>
      <vt:lpstr>Chrome</vt:lpstr>
      <vt:lpstr>Java Desteği</vt:lpstr>
      <vt:lpstr>Tarayıcılar :</vt:lpstr>
      <vt:lpstr>Internet Explorer</vt:lpstr>
      <vt:lpstr>Internet Explorer</vt:lpstr>
      <vt:lpstr>      Peki ne Yapmalıyız??????</vt:lpstr>
      <vt:lpstr>              Özlem &amp; Özlem</vt:lpstr>
      <vt:lpstr>Lütfen !!!</vt:lpstr>
      <vt:lpstr>Sonuç Olarak: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ACHT</dc:creator>
  <cp:lastModifiedBy>Z.Ozlem KADIRBEYOGLU</cp:lastModifiedBy>
  <cp:revision>267</cp:revision>
  <dcterms:created xsi:type="dcterms:W3CDTF">2011-12-17T12:07:27Z</dcterms:created>
  <dcterms:modified xsi:type="dcterms:W3CDTF">2018-07-12T13:18:16Z</dcterms:modified>
</cp:coreProperties>
</file>